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91034" autoAdjust="0"/>
  </p:normalViewPr>
  <p:slideViewPr>
    <p:cSldViewPr snapToGrid="0">
      <p:cViewPr varScale="1">
        <p:scale>
          <a:sx n="79" d="100"/>
          <a:sy n="79" d="100"/>
        </p:scale>
        <p:origin x="85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607A-282A-4CD5-AEE9-E7C266EE66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EC907B-7EA4-4428-BECC-868ED8BAF0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87AE14F-74D2-432B-8F27-FDBEED4D7783}"/>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B83F6A78-19AD-43CC-BCC3-F99B9217C7E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81DE98B-27BA-4C30-B0CF-525F090216AC}"/>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144896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73CD-C558-4084-BFCD-BB2CD08994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4B8FB0-CACB-4055-BD94-3CFE7C1E2F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19B91A-54A0-4A24-BE31-67196FCC918B}"/>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BB4DE9E3-AEDF-44E5-8DA8-BF24632B7E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E70C50B-E6DE-4DEB-83A5-B7B62EE1D672}"/>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345114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E6A6E2-7607-4C85-83E8-A90F5962DBB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115B1-B715-4A7A-B27C-F126F274CCA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267AE-D4D0-4E4D-987A-96B8A63BE04C}"/>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BC4F4625-E15C-4BA1-A730-2984407367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631A29D-ADDC-49F0-83B8-0B01CBFF4FBD}"/>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259691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4419C-99E1-4DE8-A5F5-5B6F7E0FD5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B66F7A-E264-489B-A5C2-4E79BE6E2F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E289D9-DAD6-4E73-88A5-A0F550C6DC78}"/>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43114F35-09CE-4F4B-9461-FB8C321134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B955D5A-F557-4DB7-83AC-2B579BE6D160}"/>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224545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9DE0F-DD8E-4708-9455-3CF30D5C4C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B4B16E8-DBA4-40C5-AE59-00753ECC7F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D8D35F-4219-461B-9A17-DEEC4EF77830}"/>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3A776089-FC5E-4748-80DE-65446022F56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CC63E1-363D-44A4-8537-BDE93D172540}"/>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1170691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C5A34-E8C6-4067-8422-BDEE0CA32D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AD06E3-8AA7-4065-BB57-1DBE797030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E6D502-F714-4692-B0EF-40A4B096486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06F0E3-8349-40B8-84CC-4DE73EA1666A}"/>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6" name="Footer Placeholder 5">
            <a:extLst>
              <a:ext uri="{FF2B5EF4-FFF2-40B4-BE49-F238E27FC236}">
                <a16:creationId xmlns:a16="http://schemas.microsoft.com/office/drawing/2014/main" id="{A8DEAC7C-0753-4DEA-9FB9-8EA464655AD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21D3423-77A0-440A-B472-CE732E12F629}"/>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3094366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FE6-4922-4922-8392-1BB8A83239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22B299-E99E-4587-A66E-9E4F92A0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C0CE2C8-57FF-419D-8945-6E52F46D9F7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8F4503E-30E0-4D05-9F5E-8D874ED60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919C9B9-6D35-4D10-AD6F-E147987C3CA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7A13BAD-DE95-4A20-8EBC-2E84A9A0FC65}"/>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8" name="Footer Placeholder 7">
            <a:extLst>
              <a:ext uri="{FF2B5EF4-FFF2-40B4-BE49-F238E27FC236}">
                <a16:creationId xmlns:a16="http://schemas.microsoft.com/office/drawing/2014/main" id="{B6F49407-EDF1-4B99-AE8A-A1C7F50F287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9AFF4C5-D7AE-4784-A842-9F0E0684FF7F}"/>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2792667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98CE-DF77-4E69-8649-F0C45960A93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B7AD6C9-0613-43C5-B781-8A4B64705116}"/>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4" name="Footer Placeholder 3">
            <a:extLst>
              <a:ext uri="{FF2B5EF4-FFF2-40B4-BE49-F238E27FC236}">
                <a16:creationId xmlns:a16="http://schemas.microsoft.com/office/drawing/2014/main" id="{15A5FCD4-AC46-4839-9314-15ACC0AA250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FA54F5A-527F-47BE-92AF-AE7408902CF0}"/>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388364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80DEB7-7213-44B9-A9A5-6A9CB024D9DC}"/>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3" name="Footer Placeholder 2">
            <a:extLst>
              <a:ext uri="{FF2B5EF4-FFF2-40B4-BE49-F238E27FC236}">
                <a16:creationId xmlns:a16="http://schemas.microsoft.com/office/drawing/2014/main" id="{C6849142-2F8C-4844-8D14-38EFFF51565A}"/>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E60E361-FAE9-47E4-969F-12A94DA2C6D3}"/>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406545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DF8A-FD7D-4505-82B5-1B3690F4F2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5A04EA-AFEC-4DF6-BE83-E71AB40E6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97A7C6-A7B9-42EE-B6AB-71C694886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61CD19-DCDE-454D-9774-A63F5FB971B8}"/>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6" name="Footer Placeholder 5">
            <a:extLst>
              <a:ext uri="{FF2B5EF4-FFF2-40B4-BE49-F238E27FC236}">
                <a16:creationId xmlns:a16="http://schemas.microsoft.com/office/drawing/2014/main" id="{D1839E4B-5255-43E9-8E4F-33A50B42BF5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C435876-1360-45F6-992A-4C90347F28EB}"/>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3705816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CF39-82DA-497C-A1B5-10AB5373C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A7D40D-F5D0-4180-9A2F-23E66B6961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BA92254-5C2C-4B01-BF00-5F228F9F8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E94F31-F82E-4726-A431-17C89A2C875F}"/>
              </a:ext>
            </a:extLst>
          </p:cNvPr>
          <p:cNvSpPr>
            <a:spLocks noGrp="1"/>
          </p:cNvSpPr>
          <p:nvPr>
            <p:ph type="dt" sz="half" idx="10"/>
          </p:nvPr>
        </p:nvSpPr>
        <p:spPr/>
        <p:txBody>
          <a:bodyPr/>
          <a:lstStyle/>
          <a:p>
            <a:fld id="{E4E3A902-AC09-4E0A-A485-4137F9D2C4ED}" type="datetimeFigureOut">
              <a:rPr lang="en-GB" smtClean="0"/>
              <a:t>09/10/2024</a:t>
            </a:fld>
            <a:endParaRPr lang="en-GB" dirty="0"/>
          </a:p>
        </p:txBody>
      </p:sp>
      <p:sp>
        <p:nvSpPr>
          <p:cNvPr id="6" name="Footer Placeholder 5">
            <a:extLst>
              <a:ext uri="{FF2B5EF4-FFF2-40B4-BE49-F238E27FC236}">
                <a16:creationId xmlns:a16="http://schemas.microsoft.com/office/drawing/2014/main" id="{803F21D5-A475-463C-86CA-546266756AF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76C54ED-144E-4845-B000-624A2FE95865}"/>
              </a:ext>
            </a:extLst>
          </p:cNvPr>
          <p:cNvSpPr>
            <a:spLocks noGrp="1"/>
          </p:cNvSpPr>
          <p:nvPr>
            <p:ph type="sldNum" sz="quarter" idx="12"/>
          </p:nvPr>
        </p:nvSpPr>
        <p:spPr/>
        <p:txBody>
          <a:bodyPr/>
          <a:lstStyle/>
          <a:p>
            <a:fld id="{2A28363B-86C2-414D-BA9F-AE503790CBF6}" type="slidenum">
              <a:rPr lang="en-GB" smtClean="0"/>
              <a:t>‹#›</a:t>
            </a:fld>
            <a:endParaRPr lang="en-GB" dirty="0"/>
          </a:p>
        </p:txBody>
      </p:sp>
    </p:spTree>
    <p:extLst>
      <p:ext uri="{BB962C8B-B14F-4D97-AF65-F5344CB8AC3E}">
        <p14:creationId xmlns:p14="http://schemas.microsoft.com/office/powerpoint/2010/main" val="44185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F93286-FD58-4A9F-BFA2-D04A6E2B6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AB5BEE-6F94-44A1-8BF6-692B62431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0BF8E-831D-4397-ACBB-614181C435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3A902-AC09-4E0A-A485-4137F9D2C4ED}" type="datetimeFigureOut">
              <a:rPr lang="en-GB" smtClean="0"/>
              <a:t>09/10/2024</a:t>
            </a:fld>
            <a:endParaRPr lang="en-GB" dirty="0"/>
          </a:p>
        </p:txBody>
      </p:sp>
      <p:sp>
        <p:nvSpPr>
          <p:cNvPr id="5" name="Footer Placeholder 4">
            <a:extLst>
              <a:ext uri="{FF2B5EF4-FFF2-40B4-BE49-F238E27FC236}">
                <a16:creationId xmlns:a16="http://schemas.microsoft.com/office/drawing/2014/main" id="{2B7A9D91-121C-454B-B342-329D81AF7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32344F30-4A7D-45C1-980A-35289BEF3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8363B-86C2-414D-BA9F-AE503790CBF6}" type="slidenum">
              <a:rPr lang="en-GB" smtClean="0"/>
              <a:t>‹#›</a:t>
            </a:fld>
            <a:endParaRPr lang="en-GB" dirty="0"/>
          </a:p>
        </p:txBody>
      </p:sp>
    </p:spTree>
    <p:extLst>
      <p:ext uri="{BB962C8B-B14F-4D97-AF65-F5344CB8AC3E}">
        <p14:creationId xmlns:p14="http://schemas.microsoft.com/office/powerpoint/2010/main" val="331102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78BC2-8B69-4320-AC23-B64A3B7662B1}"/>
              </a:ext>
            </a:extLst>
          </p:cNvPr>
          <p:cNvSpPr>
            <a:spLocks noGrp="1"/>
          </p:cNvSpPr>
          <p:nvPr>
            <p:ph type="ctrTitle"/>
          </p:nvPr>
        </p:nvSpPr>
        <p:spPr/>
        <p:txBody>
          <a:bodyPr>
            <a:normAutofit fontScale="90000"/>
          </a:bodyPr>
          <a:lstStyle/>
          <a:p>
            <a:r>
              <a:rPr lang="en-GB" dirty="0">
                <a:latin typeface="Algerian" panose="04020705040A02060702" pitchFamily="82" charset="0"/>
              </a:rPr>
              <a:t>Facts </a:t>
            </a:r>
            <a:r>
              <a:rPr lang="en-GB" dirty="0" err="1">
                <a:latin typeface="Algerian" panose="04020705040A02060702" pitchFamily="82" charset="0"/>
              </a:rPr>
              <a:t>ABOUt</a:t>
            </a:r>
            <a:br>
              <a:rPr lang="en-GB" dirty="0">
                <a:latin typeface="Algerian" panose="04020705040A02060702" pitchFamily="82" charset="0"/>
              </a:rPr>
            </a:br>
            <a:r>
              <a:rPr lang="en-GB" dirty="0">
                <a:latin typeface="Algerian" panose="04020705040A02060702" pitchFamily="82" charset="0"/>
              </a:rPr>
              <a:t>the blitz </a:t>
            </a:r>
            <a:br>
              <a:rPr lang="en-GB" dirty="0">
                <a:latin typeface="Algerian" panose="04020705040A02060702" pitchFamily="82" charset="0"/>
              </a:rPr>
            </a:br>
            <a:r>
              <a:rPr lang="en-GB" dirty="0">
                <a:latin typeface="Algerian" panose="04020705040A02060702" pitchFamily="82" charset="0"/>
              </a:rPr>
              <a:t>ww2</a:t>
            </a:r>
            <a:br>
              <a:rPr lang="en-GB" dirty="0">
                <a:latin typeface="Algerian" panose="04020705040A02060702" pitchFamily="82" charset="0"/>
              </a:rPr>
            </a:br>
            <a:endParaRPr lang="en-GB" dirty="0">
              <a:latin typeface="Algerian" panose="04020705040A02060702" pitchFamily="82" charset="0"/>
            </a:endParaRPr>
          </a:p>
        </p:txBody>
      </p:sp>
      <p:sp>
        <p:nvSpPr>
          <p:cNvPr id="3" name="Subtitle 2">
            <a:extLst>
              <a:ext uri="{FF2B5EF4-FFF2-40B4-BE49-F238E27FC236}">
                <a16:creationId xmlns:a16="http://schemas.microsoft.com/office/drawing/2014/main" id="{761FD33D-EBEC-470D-BD04-00676BB77DCB}"/>
              </a:ext>
            </a:extLst>
          </p:cNvPr>
          <p:cNvSpPr>
            <a:spLocks noGrp="1"/>
          </p:cNvSpPr>
          <p:nvPr>
            <p:ph type="subTitle" idx="1"/>
          </p:nvPr>
        </p:nvSpPr>
        <p:spPr/>
        <p:txBody>
          <a:bodyPr>
            <a:normAutofit/>
          </a:bodyPr>
          <a:lstStyle/>
          <a:p>
            <a:r>
              <a:rPr lang="en-GB" sz="8000" dirty="0">
                <a:latin typeface="Algerian" panose="04020705040A02060702" pitchFamily="82" charset="0"/>
              </a:rPr>
              <a:t>1940-1941</a:t>
            </a:r>
          </a:p>
        </p:txBody>
      </p:sp>
    </p:spTree>
    <p:extLst>
      <p:ext uri="{BB962C8B-B14F-4D97-AF65-F5344CB8AC3E}">
        <p14:creationId xmlns:p14="http://schemas.microsoft.com/office/powerpoint/2010/main" val="3795458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C0B06A-74D9-403B-828E-12ECAF91A9CA}"/>
              </a:ext>
            </a:extLst>
          </p:cNvPr>
          <p:cNvSpPr/>
          <p:nvPr/>
        </p:nvSpPr>
        <p:spPr>
          <a:xfrm>
            <a:off x="2565918" y="303160"/>
            <a:ext cx="6643396" cy="2031325"/>
          </a:xfrm>
          <a:prstGeom prst="rect">
            <a:avLst/>
          </a:prstGeom>
        </p:spPr>
        <p:txBody>
          <a:bodyPr wrap="square">
            <a:spAutoFit/>
          </a:bodyPr>
          <a:lstStyle/>
          <a:p>
            <a:r>
              <a:rPr lang="en-GB" dirty="0">
                <a:solidFill>
                  <a:srgbClr val="474747"/>
                </a:solidFill>
                <a:latin typeface="Algerian" panose="04020705040A02060702" pitchFamily="82" charset="0"/>
              </a:rPr>
              <a:t>During the Second World War the heir to the throne, Princess Elizabeth, </a:t>
            </a:r>
            <a:r>
              <a:rPr lang="en-GB" dirty="0">
                <a:solidFill>
                  <a:srgbClr val="040C28"/>
                </a:solidFill>
                <a:latin typeface="Algerian" panose="04020705040A02060702" pitchFamily="82" charset="0"/>
              </a:rPr>
              <a:t>served in the Auxiliary Territorial Service (ATS)</a:t>
            </a:r>
            <a:r>
              <a:rPr lang="en-GB" dirty="0">
                <a:solidFill>
                  <a:srgbClr val="474747"/>
                </a:solidFill>
                <a:latin typeface="Algerian" panose="04020705040A02060702" pitchFamily="82" charset="0"/>
              </a:rPr>
              <a:t>. This made her the first woman in the Royal Family to become a full-time member of the armed services. Here are 12 photographs showing the enduring links between The Royal Family and wartime.</a:t>
            </a:r>
            <a:endParaRPr lang="en-GB" dirty="0">
              <a:latin typeface="Algerian" panose="04020705040A02060702" pitchFamily="82" charset="0"/>
            </a:endParaRPr>
          </a:p>
        </p:txBody>
      </p:sp>
      <p:pic>
        <p:nvPicPr>
          <p:cNvPr id="7170" name="Picture 2" descr="Queen Elizabeth II Pitched in During the War as a Mechanic">
            <a:extLst>
              <a:ext uri="{FF2B5EF4-FFF2-40B4-BE49-F238E27FC236}">
                <a16:creationId xmlns:a16="http://schemas.microsoft.com/office/drawing/2014/main" id="{4CA20E77-5252-4FAA-93F2-1732719FBD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96" y="2349482"/>
            <a:ext cx="10991461" cy="4348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105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A3EFF2-B932-4617-B5AC-398B2A061829}"/>
              </a:ext>
            </a:extLst>
          </p:cNvPr>
          <p:cNvSpPr/>
          <p:nvPr/>
        </p:nvSpPr>
        <p:spPr>
          <a:xfrm>
            <a:off x="2917372" y="481901"/>
            <a:ext cx="6096000" cy="2308324"/>
          </a:xfrm>
          <a:prstGeom prst="rect">
            <a:avLst/>
          </a:prstGeom>
        </p:spPr>
        <p:txBody>
          <a:bodyPr>
            <a:spAutoFit/>
          </a:bodyPr>
          <a:lstStyle/>
          <a:p>
            <a:r>
              <a:rPr lang="en-GB" dirty="0">
                <a:solidFill>
                  <a:srgbClr val="1F1F1F"/>
                </a:solidFill>
                <a:latin typeface="Algerian" panose="04020705040A02060702" pitchFamily="82" charset="0"/>
              </a:rPr>
              <a:t>The Blitz, the German bombing campaign against Britain during the Second World War, had a profound impact on London. From September 1940, the German Luftwaffe dropped some </a:t>
            </a:r>
            <a:r>
              <a:rPr lang="en-GB" dirty="0">
                <a:solidFill>
                  <a:srgbClr val="040C28"/>
                </a:solidFill>
                <a:latin typeface="Algerian" panose="04020705040A02060702" pitchFamily="82" charset="0"/>
              </a:rPr>
              <a:t>20,000</a:t>
            </a:r>
            <a:r>
              <a:rPr lang="en-GB" dirty="0">
                <a:solidFill>
                  <a:srgbClr val="1F1F1F"/>
                </a:solidFill>
                <a:latin typeface="Algerian" panose="04020705040A02060702" pitchFamily="82" charset="0"/>
              </a:rPr>
              <a:t> bombs on the city, killing thousands, and leaving many more homeless.</a:t>
            </a:r>
          </a:p>
          <a:p>
            <a:br>
              <a:rPr lang="en-GB" dirty="0">
                <a:solidFill>
                  <a:srgbClr val="1F1F1F"/>
                </a:solidFill>
                <a:latin typeface="Arial" panose="020B0604020202020204" pitchFamily="34" charset="0"/>
              </a:rPr>
            </a:br>
            <a:endParaRPr lang="en-GB" dirty="0"/>
          </a:p>
        </p:txBody>
      </p:sp>
      <p:pic>
        <p:nvPicPr>
          <p:cNvPr id="8194" name="Picture 2" descr="Russia. Moscow. 1995. Homeless children [1280x822] : r/HistoryPorn">
            <a:extLst>
              <a:ext uri="{FF2B5EF4-FFF2-40B4-BE49-F238E27FC236}">
                <a16:creationId xmlns:a16="http://schemas.microsoft.com/office/drawing/2014/main" id="{DB1E1BA0-E0E2-477C-BFB4-E91FC4051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6" y="2416629"/>
            <a:ext cx="11709918" cy="444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51270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F56DB3-2111-4740-8D6F-F38CBEDC1010}"/>
              </a:ext>
            </a:extLst>
          </p:cNvPr>
          <p:cNvSpPr/>
          <p:nvPr/>
        </p:nvSpPr>
        <p:spPr>
          <a:xfrm>
            <a:off x="111966" y="293829"/>
            <a:ext cx="5984034" cy="2308324"/>
          </a:xfrm>
          <a:prstGeom prst="rect">
            <a:avLst/>
          </a:prstGeom>
        </p:spPr>
        <p:txBody>
          <a:bodyPr wrap="square">
            <a:spAutoFit/>
          </a:bodyPr>
          <a:lstStyle/>
          <a:p>
            <a:r>
              <a:rPr lang="en-GB" dirty="0">
                <a:solidFill>
                  <a:srgbClr val="474747"/>
                </a:solidFill>
                <a:latin typeface="Algerian" panose="04020705040A02060702" pitchFamily="82" charset="0"/>
              </a:rPr>
              <a:t>It was supposed Bomber Command, Coastal Command, and the Royal Navy could not operate under conditions of German air superiority. </a:t>
            </a:r>
            <a:r>
              <a:rPr lang="en-GB" dirty="0">
                <a:solidFill>
                  <a:srgbClr val="040C28"/>
                </a:solidFill>
                <a:latin typeface="Algerian" panose="04020705040A02060702" pitchFamily="82" charset="0"/>
              </a:rPr>
              <a:t>The Luftwaffe's poor intelligence meant that their aircraft were not always able to locate their targets, and thus attacks on factories and airfields failed to achieve the desired results</a:t>
            </a:r>
            <a:endParaRPr lang="en-GB" dirty="0">
              <a:latin typeface="Algerian" panose="04020705040A02060702" pitchFamily="82" charset="0"/>
            </a:endParaRPr>
          </a:p>
        </p:txBody>
      </p:sp>
      <p:pic>
        <p:nvPicPr>
          <p:cNvPr id="9218" name="Picture 2" descr="Luftwaffe Crash Archive: 15th August 1940 to 29th August 1940: Volume 2">
            <a:extLst>
              <a:ext uri="{FF2B5EF4-FFF2-40B4-BE49-F238E27FC236}">
                <a16:creationId xmlns:a16="http://schemas.microsoft.com/office/drawing/2014/main" id="{0AD0F7F1-9750-4C6B-B357-B44517C48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7643" y="0"/>
            <a:ext cx="4808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83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9BE6B9-6243-4455-9871-DC398B02BA04}"/>
              </a:ext>
            </a:extLst>
          </p:cNvPr>
          <p:cNvSpPr/>
          <p:nvPr/>
        </p:nvSpPr>
        <p:spPr>
          <a:xfrm>
            <a:off x="3206620" y="321821"/>
            <a:ext cx="6096000" cy="2031325"/>
          </a:xfrm>
          <a:prstGeom prst="rect">
            <a:avLst/>
          </a:prstGeom>
        </p:spPr>
        <p:txBody>
          <a:bodyPr>
            <a:spAutoFit/>
          </a:bodyPr>
          <a:lstStyle/>
          <a:p>
            <a:r>
              <a:rPr lang="en-GB" dirty="0">
                <a:solidFill>
                  <a:srgbClr val="040C28"/>
                </a:solidFill>
                <a:latin typeface="Algerian" panose="04020705040A02060702" pitchFamily="82" charset="0"/>
              </a:rPr>
              <a:t>The most devastating raid on London took place on the night of 10/11 May 1941</a:t>
            </a:r>
            <a:r>
              <a:rPr lang="en-GB" dirty="0">
                <a:solidFill>
                  <a:srgbClr val="474747"/>
                </a:solidFill>
                <a:latin typeface="Algerian" panose="04020705040A02060702" pitchFamily="82" charset="0"/>
              </a:rPr>
              <a:t>. The moon was full and the Thames had a very low ebb tide. These two combined with a maximum effort by the Germans, before the moved east to attack the Soviet Union, to produce one of the most devastating raids on the capital.</a:t>
            </a:r>
            <a:endParaRPr lang="en-GB" dirty="0">
              <a:latin typeface="Algerian" panose="04020705040A02060702" pitchFamily="82" charset="0"/>
            </a:endParaRPr>
          </a:p>
        </p:txBody>
      </p:sp>
      <p:pic>
        <p:nvPicPr>
          <p:cNvPr id="10242" name="Picture 2" descr="The frozen River Thames at Teddington January 1940">
            <a:extLst>
              <a:ext uri="{FF2B5EF4-FFF2-40B4-BE49-F238E27FC236}">
                <a16:creationId xmlns:a16="http://schemas.microsoft.com/office/drawing/2014/main" id="{149797A8-F965-4946-9643-5D17E8DA9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 y="2353146"/>
            <a:ext cx="12126686" cy="450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225548"/>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06DA73-776F-43B0-BCE0-1686A81E0476}"/>
              </a:ext>
            </a:extLst>
          </p:cNvPr>
          <p:cNvSpPr/>
          <p:nvPr/>
        </p:nvSpPr>
        <p:spPr>
          <a:xfrm>
            <a:off x="2908040" y="171071"/>
            <a:ext cx="6096000" cy="1754326"/>
          </a:xfrm>
          <a:prstGeom prst="rect">
            <a:avLst/>
          </a:prstGeom>
        </p:spPr>
        <p:txBody>
          <a:bodyPr>
            <a:spAutoFit/>
          </a:bodyPr>
          <a:lstStyle/>
          <a:p>
            <a:r>
              <a:rPr lang="en-GB" dirty="0">
                <a:solidFill>
                  <a:srgbClr val="474747"/>
                </a:solidFill>
                <a:latin typeface="Algerian" panose="04020705040A02060702" pitchFamily="82" charset="0"/>
              </a:rPr>
              <a:t>It is on May 24 that the mysterious “Halt Order” is issued by the Germans. Instead of destroying the forces trapped at Dunkirk, </a:t>
            </a:r>
            <a:r>
              <a:rPr lang="en-GB" dirty="0">
                <a:solidFill>
                  <a:srgbClr val="040C28"/>
                </a:solidFill>
                <a:latin typeface="Algerian" panose="04020705040A02060702" pitchFamily="82" charset="0"/>
              </a:rPr>
              <a:t>the Germans halt the advance of tank divisions for three days</a:t>
            </a:r>
            <a:r>
              <a:rPr lang="en-GB" dirty="0">
                <a:solidFill>
                  <a:srgbClr val="474747"/>
                </a:solidFill>
                <a:latin typeface="Algerian" panose="04020705040A02060702" pitchFamily="82" charset="0"/>
              </a:rPr>
              <a:t>, during which time the Luftwaffe continues to attack, battling against the RAF.</a:t>
            </a:r>
            <a:endParaRPr lang="en-GB" dirty="0">
              <a:latin typeface="Algerian" panose="04020705040A02060702" pitchFamily="82" charset="0"/>
            </a:endParaRPr>
          </a:p>
        </p:txBody>
      </p:sp>
      <p:pic>
        <p:nvPicPr>
          <p:cNvPr id="11266" name="Picture 2" descr="1940 Surviving Against All Odds: The Story of the Dunkirk Evacuation | by  Dean Gajraj | Medium">
            <a:extLst>
              <a:ext uri="{FF2B5EF4-FFF2-40B4-BE49-F238E27FC236}">
                <a16:creationId xmlns:a16="http://schemas.microsoft.com/office/drawing/2014/main" id="{2DFC9E24-3548-468F-8E11-454154151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08" y="1925397"/>
            <a:ext cx="11943183" cy="5122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7142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A2F51F-613F-4417-881D-A06EA3CAF152}"/>
              </a:ext>
            </a:extLst>
          </p:cNvPr>
          <p:cNvSpPr/>
          <p:nvPr/>
        </p:nvSpPr>
        <p:spPr>
          <a:xfrm>
            <a:off x="3048000" y="169611"/>
            <a:ext cx="6096000" cy="1754326"/>
          </a:xfrm>
          <a:prstGeom prst="rect">
            <a:avLst/>
          </a:prstGeom>
        </p:spPr>
        <p:txBody>
          <a:bodyPr>
            <a:spAutoFit/>
          </a:bodyPr>
          <a:lstStyle/>
          <a:p>
            <a:r>
              <a:rPr lang="en-GB" dirty="0">
                <a:solidFill>
                  <a:srgbClr val="474747"/>
                </a:solidFill>
                <a:latin typeface="Algerian" panose="04020705040A02060702" pitchFamily="82" charset="0"/>
              </a:rPr>
              <a:t>Air raids often required sleeping in uncomfortable air raid shelters. Hundreds of thousands of people had their homes destroyed and lost loved ones. The homeless depended on government and charity rescue centres for food and clothing.</a:t>
            </a:r>
            <a:endParaRPr lang="en-GB" dirty="0">
              <a:latin typeface="Algerian" panose="04020705040A02060702" pitchFamily="82" charset="0"/>
            </a:endParaRPr>
          </a:p>
        </p:txBody>
      </p:sp>
      <p:pic>
        <p:nvPicPr>
          <p:cNvPr id="12290" name="Picture 2" descr="Did Anderson shelters work? | Facts about Anderson shelters">
            <a:extLst>
              <a:ext uri="{FF2B5EF4-FFF2-40B4-BE49-F238E27FC236}">
                <a16:creationId xmlns:a16="http://schemas.microsoft.com/office/drawing/2014/main" id="{328F2AAA-1743-4759-BB52-DE0E4FE9D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894" y="2015413"/>
            <a:ext cx="11828106" cy="484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75300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2DD2B8-A08E-40CA-AB6F-EACAE5B948D0}"/>
              </a:ext>
            </a:extLst>
          </p:cNvPr>
          <p:cNvSpPr/>
          <p:nvPr/>
        </p:nvSpPr>
        <p:spPr>
          <a:xfrm>
            <a:off x="3048000" y="116547"/>
            <a:ext cx="6096000" cy="2031325"/>
          </a:xfrm>
          <a:prstGeom prst="rect">
            <a:avLst/>
          </a:prstGeom>
        </p:spPr>
        <p:txBody>
          <a:bodyPr>
            <a:spAutoFit/>
          </a:bodyPr>
          <a:lstStyle/>
          <a:p>
            <a:r>
              <a:rPr lang="en-GB" dirty="0">
                <a:solidFill>
                  <a:srgbClr val="474747"/>
                </a:solidFill>
                <a:latin typeface="Algerian" panose="04020705040A02060702" pitchFamily="82" charset="0"/>
              </a:rPr>
              <a:t>20,000. More than 20,000 bombs fell on London, destroying or damaging beyond repair 116,000 buildings. Bombing raids also left 100,000 people homeless in Belfast and 35,000 homeless in the town of Clydebank. During a three-night blitz on Swansea </a:t>
            </a:r>
            <a:r>
              <a:rPr lang="en-GB" dirty="0">
                <a:solidFill>
                  <a:srgbClr val="040C28"/>
                </a:solidFill>
                <a:latin typeface="Algerian" panose="04020705040A02060702" pitchFamily="82" charset="0"/>
              </a:rPr>
              <a:t>more than 11,000 buildings and homes were destroyed or damaged</a:t>
            </a:r>
            <a:r>
              <a:rPr lang="en-GB" dirty="0">
                <a:solidFill>
                  <a:srgbClr val="474747"/>
                </a:solidFill>
                <a:latin typeface="Algerian" panose="04020705040A02060702" pitchFamily="82" charset="0"/>
              </a:rPr>
              <a:t>.</a:t>
            </a:r>
            <a:endParaRPr lang="en-GB" dirty="0">
              <a:latin typeface="Algerian" panose="04020705040A02060702" pitchFamily="82" charset="0"/>
            </a:endParaRPr>
          </a:p>
        </p:txBody>
      </p:sp>
      <p:pic>
        <p:nvPicPr>
          <p:cNvPr id="13314" name="Picture 2" descr="Building collapsing during the Blitz,1941 [720x551] : r/HistoryPorn">
            <a:extLst>
              <a:ext uri="{FF2B5EF4-FFF2-40B4-BE49-F238E27FC236}">
                <a16:creationId xmlns:a16="http://schemas.microsoft.com/office/drawing/2014/main" id="{1DA0ECE7-42E4-4F30-8309-CC9EC1DB6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47873"/>
            <a:ext cx="11905861" cy="4593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449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4B84C5-9929-4BA8-8CCE-633ECDF505C6}"/>
              </a:ext>
            </a:extLst>
          </p:cNvPr>
          <p:cNvSpPr/>
          <p:nvPr/>
        </p:nvSpPr>
        <p:spPr>
          <a:xfrm>
            <a:off x="3048000" y="87096"/>
            <a:ext cx="6096000" cy="2031325"/>
          </a:xfrm>
          <a:prstGeom prst="rect">
            <a:avLst/>
          </a:prstGeom>
        </p:spPr>
        <p:txBody>
          <a:bodyPr>
            <a:spAutoFit/>
          </a:bodyPr>
          <a:lstStyle/>
          <a:p>
            <a:r>
              <a:rPr lang="en-GB" dirty="0">
                <a:solidFill>
                  <a:srgbClr val="474747"/>
                </a:solidFill>
                <a:latin typeface="Algerian" panose="04020705040A02060702" pitchFamily="82" charset="0"/>
              </a:rPr>
              <a:t>The Blitz changed the landscape of the city. Many famous landmarks were hit, including </a:t>
            </a:r>
            <a:r>
              <a:rPr lang="en-GB" dirty="0">
                <a:solidFill>
                  <a:srgbClr val="040C28"/>
                </a:solidFill>
                <a:latin typeface="Algerian" panose="04020705040A02060702" pitchFamily="82" charset="0"/>
              </a:rPr>
              <a:t>Buckingham Palace, the Houses of Parliament, the Tower of London and the Imperial War Museum</a:t>
            </a:r>
            <a:r>
              <a:rPr lang="en-GB" dirty="0">
                <a:solidFill>
                  <a:srgbClr val="474747"/>
                </a:solidFill>
                <a:latin typeface="Algerian" panose="04020705040A02060702" pitchFamily="82" charset="0"/>
              </a:rPr>
              <a:t>. Some areas, such as Stepney, were so badly damaged that they had to be almost entirely rebuilt after the war.</a:t>
            </a:r>
            <a:endParaRPr lang="en-GB" dirty="0">
              <a:latin typeface="Algerian" panose="04020705040A02060702" pitchFamily="82" charset="0"/>
            </a:endParaRPr>
          </a:p>
        </p:txBody>
      </p:sp>
      <p:pic>
        <p:nvPicPr>
          <p:cNvPr id="14338" name="Picture 2" descr="The Tower of London and the Second World War | Tower of London | Historic  Royal Palaces">
            <a:extLst>
              <a:ext uri="{FF2B5EF4-FFF2-40B4-BE49-F238E27FC236}">
                <a16:creationId xmlns:a16="http://schemas.microsoft.com/office/drawing/2014/main" id="{838312FD-D899-454F-AD7E-E385980B8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72" y="2118420"/>
            <a:ext cx="4166701" cy="458095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Operation Westminster, the silent take over of the House of Commons - The  Guards Depot">
            <a:extLst>
              <a:ext uri="{FF2B5EF4-FFF2-40B4-BE49-F238E27FC236}">
                <a16:creationId xmlns:a16="http://schemas.microsoft.com/office/drawing/2014/main" id="{8955489D-0991-4198-AADB-0ACA7D4BB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073" y="2118420"/>
            <a:ext cx="3362131" cy="458095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Royal Family: Incredible forgotten photos of Buckingham Palace hit by a  bomb with the Queen's mum and dad staring into a huge crater - MyLondon">
            <a:extLst>
              <a:ext uri="{FF2B5EF4-FFF2-40B4-BE49-F238E27FC236}">
                <a16:creationId xmlns:a16="http://schemas.microsoft.com/office/drawing/2014/main" id="{528E9FB5-BC7D-4243-BDD3-ABF6E4FA5E0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895F45EC-736F-4ABE-96B3-EFB9227D6C39}"/>
              </a:ext>
            </a:extLst>
          </p:cNvPr>
          <p:cNvPicPr>
            <a:picLocks noChangeAspect="1"/>
          </p:cNvPicPr>
          <p:nvPr/>
        </p:nvPicPr>
        <p:blipFill>
          <a:blip r:embed="rId4"/>
          <a:stretch>
            <a:fillRect/>
          </a:stretch>
        </p:blipFill>
        <p:spPr>
          <a:xfrm>
            <a:off x="7660532" y="2118419"/>
            <a:ext cx="4428732" cy="4580960"/>
          </a:xfrm>
          <a:prstGeom prst="rect">
            <a:avLst/>
          </a:prstGeom>
        </p:spPr>
      </p:pic>
    </p:spTree>
    <p:extLst>
      <p:ext uri="{BB962C8B-B14F-4D97-AF65-F5344CB8AC3E}">
        <p14:creationId xmlns:p14="http://schemas.microsoft.com/office/powerpoint/2010/main" val="6486360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01C01F-93D9-48C3-AAD8-7ACC0275173F}"/>
              </a:ext>
            </a:extLst>
          </p:cNvPr>
          <p:cNvSpPr/>
          <p:nvPr/>
        </p:nvSpPr>
        <p:spPr>
          <a:xfrm>
            <a:off x="3048000" y="144001"/>
            <a:ext cx="6096000" cy="1477328"/>
          </a:xfrm>
          <a:prstGeom prst="rect">
            <a:avLst/>
          </a:prstGeom>
        </p:spPr>
        <p:txBody>
          <a:bodyPr>
            <a:spAutoFit/>
          </a:bodyPr>
          <a:lstStyle/>
          <a:p>
            <a:r>
              <a:rPr lang="en-GB" dirty="0">
                <a:solidFill>
                  <a:srgbClr val="474747"/>
                </a:solidFill>
                <a:latin typeface="Franklin Gothic Demi" panose="020B0703020102020204" pitchFamily="34" charset="0"/>
              </a:rPr>
              <a:t>The Blitz is important because </a:t>
            </a:r>
            <a:r>
              <a:rPr lang="en-GB" dirty="0">
                <a:solidFill>
                  <a:srgbClr val="040C28"/>
                </a:solidFill>
                <a:latin typeface="Franklin Gothic Demi" panose="020B0703020102020204" pitchFamily="34" charset="0"/>
              </a:rPr>
              <a:t>it was one of the most horrific bombing campaigns of World War II</a:t>
            </a:r>
            <a:r>
              <a:rPr lang="en-GB" dirty="0">
                <a:solidFill>
                  <a:srgbClr val="474747"/>
                </a:solidFill>
                <a:latin typeface="Franklin Gothic Demi" panose="020B0703020102020204" pitchFamily="34" charset="0"/>
              </a:rPr>
              <a:t>. It brought British citizens together and strengthened the nation's resolve to carry on the war more or less alone for over a year.</a:t>
            </a:r>
            <a:endParaRPr lang="en-GB" dirty="0">
              <a:latin typeface="Franklin Gothic Demi" panose="020B0703020102020204" pitchFamily="34" charset="0"/>
            </a:endParaRPr>
          </a:p>
        </p:txBody>
      </p:sp>
      <p:pic>
        <p:nvPicPr>
          <p:cNvPr id="1026" name="Picture 2" descr="Tragedy at Balham / London's Burning / The Blitz / Battle of Britain /  Western Front 1939-1940 | The Second World War">
            <a:extLst>
              <a:ext uri="{FF2B5EF4-FFF2-40B4-BE49-F238E27FC236}">
                <a16:creationId xmlns:a16="http://schemas.microsoft.com/office/drawing/2014/main" id="{1C50BAB6-D962-464B-9497-1F2FC8783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8" y="1621329"/>
            <a:ext cx="11605097" cy="5236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2655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705F8E-40B7-4820-9365-BE81375ACC54}"/>
              </a:ext>
            </a:extLst>
          </p:cNvPr>
          <p:cNvSpPr/>
          <p:nvPr/>
        </p:nvSpPr>
        <p:spPr>
          <a:xfrm>
            <a:off x="1900136" y="335845"/>
            <a:ext cx="2273029" cy="6186309"/>
          </a:xfrm>
          <a:prstGeom prst="rect">
            <a:avLst/>
          </a:prstGeom>
        </p:spPr>
        <p:txBody>
          <a:bodyPr wrap="square">
            <a:spAutoFit/>
          </a:bodyPr>
          <a:lstStyle/>
          <a:p>
            <a:r>
              <a:rPr lang="en-GB" dirty="0">
                <a:solidFill>
                  <a:srgbClr val="474747"/>
                </a:solidFill>
                <a:latin typeface="Algerian" panose="04020705040A02060702" pitchFamily="82" charset="0"/>
              </a:rPr>
              <a:t>The Blitz began on 7 September, 'Black Saturday', when </a:t>
            </a:r>
            <a:r>
              <a:rPr lang="en-GB" dirty="0">
                <a:solidFill>
                  <a:srgbClr val="040C28"/>
                </a:solidFill>
                <a:latin typeface="Algerian" panose="04020705040A02060702" pitchFamily="82" charset="0"/>
              </a:rPr>
              <a:t>German bombers attacked London</a:t>
            </a:r>
            <a:r>
              <a:rPr lang="en-GB" dirty="0">
                <a:solidFill>
                  <a:srgbClr val="474747"/>
                </a:solidFill>
                <a:latin typeface="Algerian" panose="04020705040A02060702" pitchFamily="82" charset="0"/>
              </a:rPr>
              <a:t>, leaving 430 dead and 1,600 injured. London was then bombed for 57 consecutive nights, and often during daytime too. London experienced regular attacks and on 10-11 May 1941 was hit by its biggest raid.</a:t>
            </a:r>
            <a:endParaRPr lang="en-GB" dirty="0">
              <a:latin typeface="Algerian" panose="04020705040A02060702" pitchFamily="82" charset="0"/>
            </a:endParaRPr>
          </a:p>
        </p:txBody>
      </p:sp>
      <p:pic>
        <p:nvPicPr>
          <p:cNvPr id="2052" name="Picture 4" descr="Life in London in the early 1940s wasn't easy...... - The Red Deer Players  - Community Theatre Society">
            <a:extLst>
              <a:ext uri="{FF2B5EF4-FFF2-40B4-BE49-F238E27FC236}">
                <a16:creationId xmlns:a16="http://schemas.microsoft.com/office/drawing/2014/main" id="{7AC569D7-7BE7-40FE-A1DE-083581AD4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0588" y="190500"/>
            <a:ext cx="47434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64885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7438D8-B0EB-468F-B399-F6FE79A4408A}"/>
              </a:ext>
            </a:extLst>
          </p:cNvPr>
          <p:cNvSpPr/>
          <p:nvPr/>
        </p:nvSpPr>
        <p:spPr>
          <a:xfrm>
            <a:off x="3121980" y="476254"/>
            <a:ext cx="6096000" cy="1477328"/>
          </a:xfrm>
          <a:prstGeom prst="rect">
            <a:avLst/>
          </a:prstGeom>
        </p:spPr>
        <p:txBody>
          <a:bodyPr>
            <a:spAutoFit/>
          </a:bodyPr>
          <a:lstStyle/>
          <a:p>
            <a:r>
              <a:rPr lang="en-GB" b="0" i="0" dirty="0">
                <a:solidFill>
                  <a:srgbClr val="474747"/>
                </a:solidFill>
                <a:effectLst/>
                <a:latin typeface="Algerian" panose="04020705040A02060702" pitchFamily="82" charset="0"/>
              </a:rPr>
              <a:t>During the Blitz </a:t>
            </a:r>
            <a:r>
              <a:rPr lang="en-GB" b="0" i="0" dirty="0">
                <a:solidFill>
                  <a:srgbClr val="040C28"/>
                </a:solidFill>
                <a:effectLst/>
                <a:latin typeface="Algerian" panose="04020705040A02060702" pitchFamily="82" charset="0"/>
              </a:rPr>
              <a:t>7,736 children were killed</a:t>
            </a:r>
            <a:r>
              <a:rPr lang="en-GB" b="0" i="0" dirty="0">
                <a:solidFill>
                  <a:srgbClr val="474747"/>
                </a:solidFill>
                <a:effectLst/>
                <a:latin typeface="Algerian" panose="04020705040A02060702" pitchFamily="82" charset="0"/>
              </a:rPr>
              <a:t> and 7,622 seriously wounded. Many children were orphaned or lost brothers and sisters. As well as being victims of the raids, children were involved in relief efforts.</a:t>
            </a:r>
            <a:endParaRPr lang="en-GB" dirty="0">
              <a:latin typeface="Algerian" panose="04020705040A02060702" pitchFamily="82" charset="0"/>
            </a:endParaRPr>
          </a:p>
        </p:txBody>
      </p:sp>
      <p:pic>
        <p:nvPicPr>
          <p:cNvPr id="1026" name="Picture 2" descr="Coventry's Blitz: Some blitz statistics">
            <a:extLst>
              <a:ext uri="{FF2B5EF4-FFF2-40B4-BE49-F238E27FC236}">
                <a16:creationId xmlns:a16="http://schemas.microsoft.com/office/drawing/2014/main" id="{3912BCB4-4AF4-4F6B-80D0-B222F09B4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6253"/>
            <a:ext cx="12063854" cy="4771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9119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B49A12-628D-449D-9AA0-995471C05C49}"/>
              </a:ext>
            </a:extLst>
          </p:cNvPr>
          <p:cNvSpPr/>
          <p:nvPr/>
        </p:nvSpPr>
        <p:spPr>
          <a:xfrm>
            <a:off x="2872902" y="200055"/>
            <a:ext cx="6096000" cy="2031325"/>
          </a:xfrm>
          <a:prstGeom prst="rect">
            <a:avLst/>
          </a:prstGeom>
        </p:spPr>
        <p:txBody>
          <a:bodyPr>
            <a:spAutoFit/>
          </a:bodyPr>
          <a:lstStyle/>
          <a:p>
            <a:r>
              <a:rPr lang="en-GB" dirty="0">
                <a:solidFill>
                  <a:srgbClr val="040C28"/>
                </a:solidFill>
                <a:latin typeface="Algerian" panose="04020705040A02060702" pitchFamily="82" charset="0"/>
              </a:rPr>
              <a:t>More than 500 German planes dropped more than 700 tons of bombs across the city, killing nearly 1,500 people and destroying 11,000 homes</a:t>
            </a:r>
            <a:r>
              <a:rPr lang="en-GB" dirty="0">
                <a:solidFill>
                  <a:srgbClr val="474747"/>
                </a:solidFill>
                <a:latin typeface="Algerian" panose="04020705040A02060702" pitchFamily="82" charset="0"/>
              </a:rPr>
              <a:t>. The House of Commons, Westminster Abbey, and the British Museum were severely damaged, and The Temple was almost completely destroyed</a:t>
            </a:r>
            <a:r>
              <a:rPr lang="en-GB" dirty="0">
                <a:solidFill>
                  <a:srgbClr val="474747"/>
                </a:solidFill>
                <a:latin typeface="Google Sans"/>
              </a:rPr>
              <a:t>.</a:t>
            </a:r>
            <a:endParaRPr lang="en-GB" dirty="0"/>
          </a:p>
        </p:txBody>
      </p:sp>
      <p:pic>
        <p:nvPicPr>
          <p:cNvPr id="3074" name="Picture 2" descr="House of Commons of the United Kingdom - Wikipedia">
            <a:extLst>
              <a:ext uri="{FF2B5EF4-FFF2-40B4-BE49-F238E27FC236}">
                <a16:creationId xmlns:a16="http://schemas.microsoft.com/office/drawing/2014/main" id="{60DFF376-7EBC-4ECA-A1F2-3A468DD47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92" y="2668318"/>
            <a:ext cx="3214181" cy="41896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940 London England Westminster Abbey Damaged By German Bomb Press Photo">
            <a:extLst>
              <a:ext uri="{FF2B5EF4-FFF2-40B4-BE49-F238E27FC236}">
                <a16:creationId xmlns:a16="http://schemas.microsoft.com/office/drawing/2014/main" id="{42B4D738-3047-445A-A565-B3E862811C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0990" y="2566302"/>
            <a:ext cx="4160195" cy="42491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stcard | British Museum">
            <a:extLst>
              <a:ext uri="{FF2B5EF4-FFF2-40B4-BE49-F238E27FC236}">
                <a16:creationId xmlns:a16="http://schemas.microsoft.com/office/drawing/2014/main" id="{A9333F24-141B-487B-AFE8-FEED70466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913" y="2494030"/>
            <a:ext cx="5051087" cy="439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875896"/>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88176F-E2E7-436F-BE43-B34A48D892D4}"/>
              </a:ext>
            </a:extLst>
          </p:cNvPr>
          <p:cNvSpPr/>
          <p:nvPr/>
        </p:nvSpPr>
        <p:spPr>
          <a:xfrm>
            <a:off x="3310647" y="137066"/>
            <a:ext cx="6096000" cy="2585323"/>
          </a:xfrm>
          <a:prstGeom prst="rect">
            <a:avLst/>
          </a:prstGeom>
        </p:spPr>
        <p:txBody>
          <a:bodyPr>
            <a:spAutoFit/>
          </a:bodyPr>
          <a:lstStyle/>
          <a:p>
            <a:r>
              <a:rPr lang="en-GB" dirty="0">
                <a:solidFill>
                  <a:srgbClr val="1F1F1F"/>
                </a:solidFill>
                <a:latin typeface="Algerian" panose="04020705040A02060702" pitchFamily="82" charset="0"/>
              </a:rPr>
              <a:t>Within the next three days, </a:t>
            </a:r>
            <a:r>
              <a:rPr lang="en-GB" dirty="0">
                <a:solidFill>
                  <a:srgbClr val="040C28"/>
                </a:solidFill>
                <a:latin typeface="Algerian" panose="04020705040A02060702" pitchFamily="82" charset="0"/>
              </a:rPr>
              <a:t>1.5 million evacuees were sent from cities and towns into rural areas considered safe, and over the course of the war around 4 million people left their homes</a:t>
            </a:r>
            <a:r>
              <a:rPr lang="en-GB" dirty="0">
                <a:solidFill>
                  <a:srgbClr val="1F1F1F"/>
                </a:solidFill>
                <a:latin typeface="Algerian" panose="04020705040A02060702" pitchFamily="82" charset="0"/>
              </a:rPr>
              <a:t>. It was a huge logistical exercise that required tens of thousands of volunteer helpers.</a:t>
            </a:r>
          </a:p>
          <a:p>
            <a:br>
              <a:rPr lang="en-GB" dirty="0">
                <a:solidFill>
                  <a:srgbClr val="1F1F1F"/>
                </a:solidFill>
                <a:latin typeface="Arial" panose="020B0604020202020204" pitchFamily="34" charset="0"/>
              </a:rPr>
            </a:br>
            <a:endParaRPr lang="en-GB" dirty="0"/>
          </a:p>
        </p:txBody>
      </p:sp>
      <p:pic>
        <p:nvPicPr>
          <p:cNvPr id="4098" name="Picture 2" descr="The British Evacuees Association, a non-profit registered charity  preserving the story of the great evacuation during the Second World War">
            <a:extLst>
              <a:ext uri="{FF2B5EF4-FFF2-40B4-BE49-F238E27FC236}">
                <a16:creationId xmlns:a16="http://schemas.microsoft.com/office/drawing/2014/main" id="{71B5ABCF-9406-48CF-9270-07AA15DB27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95728"/>
            <a:ext cx="12191999" cy="456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7284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E0D9C-5877-4127-80F0-696F44C312E7}"/>
              </a:ext>
            </a:extLst>
          </p:cNvPr>
          <p:cNvSpPr/>
          <p:nvPr/>
        </p:nvSpPr>
        <p:spPr>
          <a:xfrm>
            <a:off x="3262008" y="122234"/>
            <a:ext cx="6096000" cy="1754326"/>
          </a:xfrm>
          <a:prstGeom prst="rect">
            <a:avLst/>
          </a:prstGeom>
        </p:spPr>
        <p:txBody>
          <a:bodyPr>
            <a:spAutoFit/>
          </a:bodyPr>
          <a:lstStyle/>
          <a:p>
            <a:r>
              <a:rPr lang="en-GB" dirty="0">
                <a:solidFill>
                  <a:srgbClr val="040C28"/>
                </a:solidFill>
                <a:latin typeface="Algerian" panose="04020705040A02060702" pitchFamily="82" charset="0"/>
              </a:rPr>
              <a:t>The government's voluntary evacuation scheme saw millions of children in Britain sent to places of safety for fear of German bombing</a:t>
            </a:r>
            <a:r>
              <a:rPr lang="en-GB" dirty="0">
                <a:solidFill>
                  <a:srgbClr val="474747"/>
                </a:solidFill>
                <a:latin typeface="Algerian" panose="04020705040A02060702" pitchFamily="82" charset="0"/>
              </a:rPr>
              <a:t>. Many families made their own arrangements to evacuate their children to friends and family in the country or overseas.</a:t>
            </a:r>
            <a:endParaRPr lang="en-GB" dirty="0">
              <a:latin typeface="Algerian" panose="04020705040A02060702" pitchFamily="82" charset="0"/>
            </a:endParaRPr>
          </a:p>
        </p:txBody>
      </p:sp>
      <p:pic>
        <p:nvPicPr>
          <p:cNvPr id="5124" name="Picture 4" descr="Bombing of Newbury during air raid in World War 2">
            <a:extLst>
              <a:ext uri="{FF2B5EF4-FFF2-40B4-BE49-F238E27FC236}">
                <a16:creationId xmlns:a16="http://schemas.microsoft.com/office/drawing/2014/main" id="{E5C9F50A-B342-464E-A46C-A38FF8DD5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6560"/>
            <a:ext cx="12191999" cy="4981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92863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44E491-4CC6-4017-B570-F7C1AC662D4C}"/>
              </a:ext>
            </a:extLst>
          </p:cNvPr>
          <p:cNvSpPr/>
          <p:nvPr/>
        </p:nvSpPr>
        <p:spPr>
          <a:xfrm>
            <a:off x="2834935" y="836695"/>
            <a:ext cx="6096000" cy="1200329"/>
          </a:xfrm>
          <a:prstGeom prst="rect">
            <a:avLst/>
          </a:prstGeom>
        </p:spPr>
        <p:txBody>
          <a:bodyPr>
            <a:spAutoFit/>
          </a:bodyPr>
          <a:lstStyle/>
          <a:p>
            <a:r>
              <a:rPr lang="en-GB" b="0" i="0" dirty="0">
                <a:solidFill>
                  <a:srgbClr val="474747"/>
                </a:solidFill>
                <a:effectLst/>
                <a:latin typeface="Algerian" panose="04020705040A02060702" pitchFamily="82" charset="0"/>
                <a:cs typeface="Arial" panose="020B0604020202020204" pitchFamily="34" charset="0"/>
              </a:rPr>
              <a:t>It is estimated that </a:t>
            </a:r>
            <a:r>
              <a:rPr lang="en-GB" b="0" i="0" dirty="0">
                <a:solidFill>
                  <a:srgbClr val="040C28"/>
                </a:solidFill>
                <a:effectLst/>
                <a:latin typeface="Algerian" panose="04020705040A02060702" pitchFamily="82" charset="0"/>
                <a:cs typeface="Arial" panose="020B0604020202020204" pitchFamily="34" charset="0"/>
              </a:rPr>
              <a:t>more than 12,000 metric tons</a:t>
            </a:r>
            <a:r>
              <a:rPr lang="en-GB" b="0" i="0" dirty="0">
                <a:solidFill>
                  <a:srgbClr val="474747"/>
                </a:solidFill>
                <a:effectLst/>
                <a:latin typeface="Algerian" panose="04020705040A02060702" pitchFamily="82" charset="0"/>
                <a:cs typeface="Arial" panose="020B0604020202020204" pitchFamily="34" charset="0"/>
              </a:rPr>
              <a:t> of bombs were dropped on London and nearly 30,000 civilians were killed by enemy action.</a:t>
            </a:r>
            <a:endParaRPr lang="en-GB" dirty="0">
              <a:latin typeface="Algerian" panose="04020705040A02060702" pitchFamily="82" charset="0"/>
              <a:cs typeface="Arial" panose="020B0604020202020204" pitchFamily="34" charset="0"/>
            </a:endParaRPr>
          </a:p>
        </p:txBody>
      </p:sp>
      <p:pic>
        <p:nvPicPr>
          <p:cNvPr id="2052" name="Picture 4" descr="The Troubling Mysteries at the Heart of Nuclear Bombs | Scientific American">
            <a:extLst>
              <a:ext uri="{FF2B5EF4-FFF2-40B4-BE49-F238E27FC236}">
                <a16:creationId xmlns:a16="http://schemas.microsoft.com/office/drawing/2014/main" id="{6CEBD399-97DD-41A0-84C4-BC47321BC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44" y="2037024"/>
            <a:ext cx="12002609" cy="482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290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C07943-4EC6-4553-B5C0-1275BB5EDA02}"/>
              </a:ext>
            </a:extLst>
          </p:cNvPr>
          <p:cNvSpPr/>
          <p:nvPr/>
        </p:nvSpPr>
        <p:spPr>
          <a:xfrm>
            <a:off x="2755037" y="680440"/>
            <a:ext cx="6096000" cy="1200329"/>
          </a:xfrm>
          <a:prstGeom prst="rect">
            <a:avLst/>
          </a:prstGeom>
        </p:spPr>
        <p:txBody>
          <a:bodyPr>
            <a:spAutoFit/>
          </a:bodyPr>
          <a:lstStyle/>
          <a:p>
            <a:r>
              <a:rPr lang="en-GB" b="0" i="0" dirty="0">
                <a:solidFill>
                  <a:srgbClr val="474747"/>
                </a:solidFill>
                <a:effectLst/>
                <a:latin typeface="Algerian" panose="04020705040A02060702" pitchFamily="82" charset="0"/>
              </a:rPr>
              <a:t>The Blitz was a German bombing campaign against the United Kingdom, from 7 September 1940 to 11 May 1941, for a little more than 8 months during the Second World War.</a:t>
            </a:r>
            <a:endParaRPr lang="en-GB" dirty="0">
              <a:latin typeface="Algerian" panose="04020705040A02060702" pitchFamily="82" charset="0"/>
            </a:endParaRPr>
          </a:p>
        </p:txBody>
      </p:sp>
      <p:pic>
        <p:nvPicPr>
          <p:cNvPr id="3" name="Picture 2" descr="Operation Barbarossa: Why Hitler Failed To Defeat Russia | IWM">
            <a:extLst>
              <a:ext uri="{FF2B5EF4-FFF2-40B4-BE49-F238E27FC236}">
                <a16:creationId xmlns:a16="http://schemas.microsoft.com/office/drawing/2014/main" id="{90129DED-197D-4FDF-9B8B-7546C69B9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90" y="1880768"/>
            <a:ext cx="11821886" cy="497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89196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0EC539-EEE3-4224-BA92-6D66C3BEDD38}"/>
              </a:ext>
            </a:extLst>
          </p:cNvPr>
          <p:cNvSpPr/>
          <p:nvPr/>
        </p:nvSpPr>
        <p:spPr>
          <a:xfrm>
            <a:off x="2954694" y="832085"/>
            <a:ext cx="6096000" cy="1477328"/>
          </a:xfrm>
          <a:prstGeom prst="rect">
            <a:avLst/>
          </a:prstGeom>
        </p:spPr>
        <p:txBody>
          <a:bodyPr>
            <a:spAutoFit/>
          </a:bodyPr>
          <a:lstStyle/>
          <a:p>
            <a:r>
              <a:rPr lang="en-GB" dirty="0">
                <a:solidFill>
                  <a:srgbClr val="474747"/>
                </a:solidFill>
                <a:latin typeface="Algerian" panose="04020705040A02060702" pitchFamily="82" charset="0"/>
              </a:rPr>
              <a:t>Blitz' is </a:t>
            </a:r>
            <a:r>
              <a:rPr lang="en-GB" dirty="0">
                <a:solidFill>
                  <a:srgbClr val="040C28"/>
                </a:solidFill>
                <a:latin typeface="Algerian" panose="04020705040A02060702" pitchFamily="82" charset="0"/>
              </a:rPr>
              <a:t>an abbreviation of the German word 'blitzkrieg', meaning 'lightning war'</a:t>
            </a:r>
            <a:r>
              <a:rPr lang="en-GB" dirty="0">
                <a:solidFill>
                  <a:srgbClr val="474747"/>
                </a:solidFill>
                <a:latin typeface="Algerian" panose="04020705040A02060702" pitchFamily="82" charset="0"/>
              </a:rPr>
              <a:t>. Its explosive sound describes the Luftwaffe's almost continual aerial bombardment of the British Isles from September 1940 to May 1941</a:t>
            </a:r>
            <a:endParaRPr lang="en-GB" dirty="0">
              <a:latin typeface="Algerian" panose="04020705040A02060702" pitchFamily="82" charset="0"/>
            </a:endParaRPr>
          </a:p>
        </p:txBody>
      </p:sp>
      <p:pic>
        <p:nvPicPr>
          <p:cNvPr id="1026" name="Picture 2" descr="Electrifying time-lapse image captures 100 lightning bolts torching the sky  over Turkey | Live Science">
            <a:extLst>
              <a:ext uri="{FF2B5EF4-FFF2-40B4-BE49-F238E27FC236}">
                <a16:creationId xmlns:a16="http://schemas.microsoft.com/office/drawing/2014/main" id="{D25D81AF-8E4D-4FB0-B2DC-9EAD98F6B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5038"/>
            <a:ext cx="12192000" cy="4352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79099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3DD141-8335-487C-A214-5AE245427FAF}"/>
              </a:ext>
            </a:extLst>
          </p:cNvPr>
          <p:cNvSpPr/>
          <p:nvPr/>
        </p:nvSpPr>
        <p:spPr>
          <a:xfrm>
            <a:off x="2407299" y="200522"/>
            <a:ext cx="7445828" cy="1754326"/>
          </a:xfrm>
          <a:prstGeom prst="rect">
            <a:avLst/>
          </a:prstGeom>
        </p:spPr>
        <p:txBody>
          <a:bodyPr wrap="square">
            <a:spAutoFit/>
          </a:bodyPr>
          <a:lstStyle/>
          <a:p>
            <a:r>
              <a:rPr lang="en-GB" dirty="0">
                <a:solidFill>
                  <a:srgbClr val="474747"/>
                </a:solidFill>
                <a:latin typeface="Algerian" panose="04020705040A02060702" pitchFamily="82" charset="0"/>
              </a:rPr>
              <a:t>The Blitz impacted on </a:t>
            </a:r>
            <a:r>
              <a:rPr lang="en-GB" dirty="0">
                <a:solidFill>
                  <a:srgbClr val="040C28"/>
                </a:solidFill>
                <a:latin typeface="Algerian" panose="04020705040A02060702" pitchFamily="82" charset="0"/>
              </a:rPr>
              <a:t>all classes in London</a:t>
            </a:r>
            <a:r>
              <a:rPr lang="en-GB" dirty="0">
                <a:solidFill>
                  <a:srgbClr val="474747"/>
                </a:solidFill>
                <a:latin typeface="Algerian" panose="04020705040A02060702" pitchFamily="82" charset="0"/>
              </a:rPr>
              <a:t>, but working class East London and the areas around the docks both north and south of the river suffered particularly badly. Death, disruption, destruction and evacuation were experienced more acutely by the working classes than by other sections of London's population.</a:t>
            </a:r>
            <a:endParaRPr lang="en-GB" dirty="0">
              <a:latin typeface="Algerian" panose="04020705040A02060702" pitchFamily="82" charset="0"/>
            </a:endParaRPr>
          </a:p>
        </p:txBody>
      </p:sp>
      <p:pic>
        <p:nvPicPr>
          <p:cNvPr id="2052" name="Picture 4" descr="school uniform: Germany academic school activities classroom operations  20th century">
            <a:extLst>
              <a:ext uri="{FF2B5EF4-FFF2-40B4-BE49-F238E27FC236}">
                <a16:creationId xmlns:a16="http://schemas.microsoft.com/office/drawing/2014/main" id="{0172F688-006D-4481-9B85-006CFC123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4849"/>
            <a:ext cx="12191999" cy="4903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7996266"/>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370CF9-3987-42BE-B4AE-F1D20D3AD582}"/>
              </a:ext>
            </a:extLst>
          </p:cNvPr>
          <p:cNvSpPr/>
          <p:nvPr/>
        </p:nvSpPr>
        <p:spPr>
          <a:xfrm>
            <a:off x="3048000" y="236385"/>
            <a:ext cx="6096000" cy="1754326"/>
          </a:xfrm>
          <a:prstGeom prst="rect">
            <a:avLst/>
          </a:prstGeom>
        </p:spPr>
        <p:txBody>
          <a:bodyPr>
            <a:spAutoFit/>
          </a:bodyPr>
          <a:lstStyle/>
          <a:p>
            <a:r>
              <a:rPr lang="en-GB" dirty="0">
                <a:solidFill>
                  <a:srgbClr val="474747"/>
                </a:solidFill>
                <a:latin typeface="Algerian" panose="04020705040A02060702" pitchFamily="82" charset="0"/>
              </a:rPr>
              <a:t>The Blitz was the sustained bombing of the United Kingdom by </a:t>
            </a:r>
            <a:r>
              <a:rPr lang="en-GB" dirty="0">
                <a:solidFill>
                  <a:srgbClr val="040C28"/>
                </a:solidFill>
                <a:latin typeface="Algerian" panose="04020705040A02060702" pitchFamily="82" charset="0"/>
              </a:rPr>
              <a:t>Nazi Germany</a:t>
            </a:r>
            <a:r>
              <a:rPr lang="en-GB" dirty="0">
                <a:solidFill>
                  <a:srgbClr val="474747"/>
                </a:solidFill>
                <a:latin typeface="Algerian" panose="04020705040A02060702" pitchFamily="82" charset="0"/>
              </a:rPr>
              <a:t> between 7 September 1940 and 16 May 1941. It was carried out by the Luftwaffe, and hit many towns and cities across the UK, but the main attack was concentrated on London.</a:t>
            </a:r>
            <a:endParaRPr lang="en-GB" dirty="0">
              <a:latin typeface="Algerian" panose="04020705040A02060702" pitchFamily="82" charset="0"/>
            </a:endParaRPr>
          </a:p>
        </p:txBody>
      </p:sp>
      <p:pic>
        <p:nvPicPr>
          <p:cNvPr id="4100" name="Picture 4" descr="Head of Slovak far-right party sentenced for using Nazi symbolism – Euractiv">
            <a:extLst>
              <a:ext uri="{FF2B5EF4-FFF2-40B4-BE49-F238E27FC236}">
                <a16:creationId xmlns:a16="http://schemas.microsoft.com/office/drawing/2014/main" id="{7A0CC26A-56D3-4266-AB6D-C3E19C120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67" y="2183363"/>
            <a:ext cx="11859209" cy="459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63583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C87E9E-FD8B-409F-BDA0-9E1AB009425E}"/>
              </a:ext>
            </a:extLst>
          </p:cNvPr>
          <p:cNvSpPr/>
          <p:nvPr/>
        </p:nvSpPr>
        <p:spPr>
          <a:xfrm>
            <a:off x="2945362" y="367015"/>
            <a:ext cx="6096000" cy="1754326"/>
          </a:xfrm>
          <a:prstGeom prst="rect">
            <a:avLst/>
          </a:prstGeom>
        </p:spPr>
        <p:txBody>
          <a:bodyPr>
            <a:spAutoFit/>
          </a:bodyPr>
          <a:lstStyle/>
          <a:p>
            <a:r>
              <a:rPr lang="en-GB" dirty="0">
                <a:solidFill>
                  <a:srgbClr val="474747"/>
                </a:solidFill>
                <a:latin typeface="Algerian" panose="04020705040A02060702" pitchFamily="82" charset="0"/>
              </a:rPr>
              <a:t>The end of the Blitz The Blitz ended on 11th May 1941. </a:t>
            </a:r>
            <a:r>
              <a:rPr lang="en-GB" dirty="0">
                <a:solidFill>
                  <a:srgbClr val="040C28"/>
                </a:solidFill>
                <a:latin typeface="Algerian" panose="04020705040A02060702" pitchFamily="82" charset="0"/>
              </a:rPr>
              <a:t>The RAF had won the Battle of Britain</a:t>
            </a:r>
            <a:r>
              <a:rPr lang="en-GB" dirty="0">
                <a:solidFill>
                  <a:srgbClr val="474747"/>
                </a:solidFill>
                <a:latin typeface="Algerian" panose="04020705040A02060702" pitchFamily="82" charset="0"/>
              </a:rPr>
              <a:t>, and the invasion of the country was postponed by Germany. While the raids outlined above were some of the most infamous during the campaign, many other areas of the country were also hit</a:t>
            </a:r>
            <a:endParaRPr lang="en-GB" dirty="0">
              <a:latin typeface="Algerian" panose="04020705040A02060702" pitchFamily="82" charset="0"/>
            </a:endParaRPr>
          </a:p>
        </p:txBody>
      </p:sp>
      <p:pic>
        <p:nvPicPr>
          <p:cNvPr id="5128" name="Picture 8" descr="Royal Air Force - Wikipedia">
            <a:extLst>
              <a:ext uri="{FF2B5EF4-FFF2-40B4-BE49-F238E27FC236}">
                <a16:creationId xmlns:a16="http://schemas.microsoft.com/office/drawing/2014/main" id="{2253106D-1354-4CDD-9BA8-0E88B263C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222" y="2121341"/>
            <a:ext cx="6382140" cy="470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802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82CD08-249C-4931-940B-79E826D8FD0D}"/>
              </a:ext>
            </a:extLst>
          </p:cNvPr>
          <p:cNvSpPr/>
          <p:nvPr/>
        </p:nvSpPr>
        <p:spPr>
          <a:xfrm>
            <a:off x="2786743" y="161740"/>
            <a:ext cx="6096000" cy="2031325"/>
          </a:xfrm>
          <a:prstGeom prst="rect">
            <a:avLst/>
          </a:prstGeom>
        </p:spPr>
        <p:txBody>
          <a:bodyPr>
            <a:spAutoFit/>
          </a:bodyPr>
          <a:lstStyle/>
          <a:p>
            <a:r>
              <a:rPr lang="en-GB" dirty="0">
                <a:solidFill>
                  <a:srgbClr val="474747"/>
                </a:solidFill>
                <a:latin typeface="Algerian" panose="04020705040A02060702" pitchFamily="82" charset="0"/>
              </a:rPr>
              <a:t>But the repeated heavy raids would not crush the morale of the British people. The 'Blitz' spirit kept them going. And Churchill played his part in keeping up morale. He made sure he was frequently in the public eye, </a:t>
            </a:r>
            <a:r>
              <a:rPr lang="en-GB" dirty="0">
                <a:solidFill>
                  <a:srgbClr val="040C28"/>
                </a:solidFill>
                <a:latin typeface="Algerian" panose="04020705040A02060702" pitchFamily="82" charset="0"/>
              </a:rPr>
              <a:t>constantly travelling around the country, visiting ammunition factories, shipyards, the troops</a:t>
            </a:r>
            <a:r>
              <a:rPr lang="en-GB" dirty="0">
                <a:solidFill>
                  <a:srgbClr val="474747"/>
                </a:solidFill>
                <a:latin typeface="Algerian" panose="04020705040A02060702" pitchFamily="82" charset="0"/>
              </a:rPr>
              <a:t>.</a:t>
            </a:r>
            <a:endParaRPr lang="en-GB" dirty="0">
              <a:latin typeface="Algerian" panose="04020705040A02060702" pitchFamily="82" charset="0"/>
            </a:endParaRPr>
          </a:p>
        </p:txBody>
      </p:sp>
      <p:pic>
        <p:nvPicPr>
          <p:cNvPr id="6146" name="Picture 2" descr="Photography Winston Churchill Success Quote">
            <a:extLst>
              <a:ext uri="{FF2B5EF4-FFF2-40B4-BE49-F238E27FC236}">
                <a16:creationId xmlns:a16="http://schemas.microsoft.com/office/drawing/2014/main" id="{CD1A5099-A3CB-475A-A404-F0C0249456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686" y="2193065"/>
            <a:ext cx="11187403" cy="4788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7318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AD3D165FE4444E89B080AEBB11AA74" ma:contentTypeVersion="18" ma:contentTypeDescription="Create a new document." ma:contentTypeScope="" ma:versionID="8dc573c2d9839a9575c7cea5c129ecfb">
  <xsd:schema xmlns:xsd="http://www.w3.org/2001/XMLSchema" xmlns:xs="http://www.w3.org/2001/XMLSchema" xmlns:p="http://schemas.microsoft.com/office/2006/metadata/properties" xmlns:ns2="88ba1919-846a-4fb3-b5f0-24a89fb096bd" xmlns:ns3="4b639b0d-1509-472b-a453-c76c1a5fe4e0" targetNamespace="http://schemas.microsoft.com/office/2006/metadata/properties" ma:root="true" ma:fieldsID="1165ace6e0f45830344370708ece8cc5" ns2:_="" ns3:_="">
    <xsd:import namespace="88ba1919-846a-4fb3-b5f0-24a89fb096bd"/>
    <xsd:import namespace="4b639b0d-1509-472b-a453-c76c1a5fe4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ba1919-846a-4fb3-b5f0-24a89fb096b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3b1e9500-2561-4e86-a834-957f4aec950d}" ma:internalName="TaxCatchAll" ma:showField="CatchAllData" ma:web="88ba1919-846a-4fb3-b5f0-24a89fb096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39b0d-1509-472b-a453-c76c1a5fe4e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6852029-6d2b-4c75-93a9-4e576541db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8ba1919-846a-4fb3-b5f0-24a89fb096bd" xsi:nil="true"/>
    <lcf76f155ced4ddcb4097134ff3c332f xmlns="4b639b0d-1509-472b-a453-c76c1a5fe4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3CFEF5-B893-4B4F-AAF3-C044500B7F9C}"/>
</file>

<file path=customXml/itemProps2.xml><?xml version="1.0" encoding="utf-8"?>
<ds:datastoreItem xmlns:ds="http://schemas.openxmlformats.org/officeDocument/2006/customXml" ds:itemID="{ABE22E41-4F65-48B3-9DEE-130AA92E9059}"/>
</file>

<file path=customXml/itemProps3.xml><?xml version="1.0" encoding="utf-8"?>
<ds:datastoreItem xmlns:ds="http://schemas.openxmlformats.org/officeDocument/2006/customXml" ds:itemID="{A9BB5649-10DD-4B4F-ADB0-A9D13A5DFA86}"/>
</file>

<file path=docProps/app.xml><?xml version="1.0" encoding="utf-8"?>
<Properties xmlns="http://schemas.openxmlformats.org/officeDocument/2006/extended-properties" xmlns:vt="http://schemas.openxmlformats.org/officeDocument/2006/docPropsVTypes">
  <TotalTime>185</TotalTime>
  <Words>1043</Words>
  <Application>Microsoft Office PowerPoint</Application>
  <PresentationFormat>Widescreen</PresentationFormat>
  <Paragraphs>25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Arial</vt:lpstr>
      <vt:lpstr>Calibri</vt:lpstr>
      <vt:lpstr>Calibri Light</vt:lpstr>
      <vt:lpstr>Franklin Gothic Demi</vt:lpstr>
      <vt:lpstr>Google Sans</vt:lpstr>
      <vt:lpstr>Office Theme</vt:lpstr>
      <vt:lpstr>Facts ABOUt the blitz  ww2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About The Blitz</dc:title>
  <dc:creator>Enocson Yogarajah WLP</dc:creator>
  <cp:lastModifiedBy>Enocson Yogarajah WLP</cp:lastModifiedBy>
  <cp:revision>21</cp:revision>
  <dcterms:created xsi:type="dcterms:W3CDTF">2024-10-07T10:45:34Z</dcterms:created>
  <dcterms:modified xsi:type="dcterms:W3CDTF">2024-10-09T10:35:56Z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0x0101001FAD3D165FE4444E89B080AEBB11AA74</vt:lpwstr>
  </property>
</Properties>
</file>